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28"/>
  </p:handoutMasterIdLst>
  <p:sldIdLst>
    <p:sldId id="256" r:id="rId2"/>
    <p:sldId id="284" r:id="rId3"/>
    <p:sldId id="292" r:id="rId4"/>
    <p:sldId id="310" r:id="rId5"/>
    <p:sldId id="338" r:id="rId6"/>
    <p:sldId id="263" r:id="rId7"/>
    <p:sldId id="283" r:id="rId8"/>
    <p:sldId id="333" r:id="rId9"/>
    <p:sldId id="334" r:id="rId10"/>
    <p:sldId id="335" r:id="rId11"/>
    <p:sldId id="337" r:id="rId12"/>
    <p:sldId id="336" r:id="rId13"/>
    <p:sldId id="320" r:id="rId14"/>
    <p:sldId id="330" r:id="rId15"/>
    <p:sldId id="331" r:id="rId16"/>
    <p:sldId id="332" r:id="rId17"/>
    <p:sldId id="287" r:id="rId18"/>
    <p:sldId id="299" r:id="rId19"/>
    <p:sldId id="265" r:id="rId20"/>
    <p:sldId id="342" r:id="rId21"/>
    <p:sldId id="339" r:id="rId22"/>
    <p:sldId id="323" r:id="rId23"/>
    <p:sldId id="340" r:id="rId24"/>
    <p:sldId id="341" r:id="rId25"/>
    <p:sldId id="343" r:id="rId26"/>
    <p:sldId id="290" r:id="rId2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iley, Chad (MDE)" initials="BC(" lastIdx="1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2" autoAdjust="0"/>
    <p:restoredTop sz="96238" autoAdjust="0"/>
  </p:normalViewPr>
  <p:slideViewPr>
    <p:cSldViewPr snapToGrid="0">
      <p:cViewPr>
        <p:scale>
          <a:sx n="70" d="100"/>
          <a:sy n="70" d="100"/>
        </p:scale>
        <p:origin x="-10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C23EE-DCD9-4C64-BD43-191D8D33069D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91FE2-4940-42A2-9926-E3C97D6F4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89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0227-577D-4966-9178-B40831827C03}" type="datetimeFigureOut">
              <a:rPr lang="en-US" smtClean="0"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3ECF-09EA-4B52-BEA7-E2295E9156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03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0227-577D-4966-9178-B40831827C03}" type="datetimeFigureOut">
              <a:rPr lang="en-US" smtClean="0"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3ECF-09EA-4B52-BEA7-E2295E9156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19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0227-577D-4966-9178-B40831827C03}" type="datetimeFigureOut">
              <a:rPr lang="en-US" smtClean="0"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3ECF-09EA-4B52-BEA7-E2295E9156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9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0227-577D-4966-9178-B40831827C03}" type="datetimeFigureOut">
              <a:rPr lang="en-US" smtClean="0"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3ECF-09EA-4B52-BEA7-E2295E9156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0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0227-577D-4966-9178-B40831827C03}" type="datetimeFigureOut">
              <a:rPr lang="en-US" smtClean="0"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3ECF-09EA-4B52-BEA7-E2295E9156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80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0227-577D-4966-9178-B40831827C03}" type="datetimeFigureOut">
              <a:rPr lang="en-US" smtClean="0"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3ECF-09EA-4B52-BEA7-E2295E9156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40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0227-577D-4966-9178-B40831827C03}" type="datetimeFigureOut">
              <a:rPr lang="en-US" smtClean="0"/>
              <a:t>5/22/2017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3ECF-09EA-4B52-BEA7-E2295E9156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9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0227-577D-4966-9178-B40831827C03}" type="datetimeFigureOut">
              <a:rPr lang="en-US" smtClean="0"/>
              <a:t>5/22/2017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3ECF-09EA-4B52-BEA7-E2295E9156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53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0227-577D-4966-9178-B40831827C03}" type="datetimeFigureOut">
              <a:rPr lang="en-US" smtClean="0"/>
              <a:t>5/22/2017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3ECF-09EA-4B52-BEA7-E2295E9156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43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0227-577D-4966-9178-B40831827C03}" type="datetimeFigureOut">
              <a:rPr lang="en-US" smtClean="0"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3ECF-09EA-4B52-BEA7-E2295E9156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5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0227-577D-4966-9178-B40831827C03}" type="datetimeFigureOut">
              <a:rPr lang="en-US" smtClean="0"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3ECF-09EA-4B52-BEA7-E2295E9156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8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583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63317"/>
            <a:ext cx="10515600" cy="4013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20227-577D-4966-9178-B40831827C03}" type="datetimeFigureOut">
              <a:rPr lang="en-US" smtClean="0"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E3ECF-09EA-4B52-BEA7-E2295E9156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09893"/>
            <a:ext cx="10083282" cy="658037"/>
          </a:xfrm>
          <a:prstGeom prst="rect">
            <a:avLst/>
          </a:prstGeom>
          <a:solidFill>
            <a:srgbClr val="006DB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26" name="Picture 2" descr="Michigan Department of Educatio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220" y="6176963"/>
            <a:ext cx="1698170" cy="65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-1"/>
            <a:ext cx="12192000" cy="658368"/>
          </a:xfrm>
          <a:prstGeom prst="rect">
            <a:avLst/>
          </a:prstGeom>
          <a:solidFill>
            <a:srgbClr val="006DB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188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MDE-Accountability@Michigan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Accountability for Alternative Schools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Overview of Michigan’s Proposed System</a:t>
            </a: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MACAE  5/18/2017</a:t>
            </a: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Alexander Schwarz</a:t>
            </a:r>
          </a:p>
        </p:txBody>
      </p:sp>
    </p:spTree>
    <p:extLst>
      <p:ext uri="{BB962C8B-B14F-4D97-AF65-F5344CB8AC3E}">
        <p14:creationId xmlns:p14="http://schemas.microsoft.com/office/powerpoint/2010/main" val="3560990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Accountability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Schools will need to weigh the following when deciding to participate: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Will not receive ESSA Scorecard</a:t>
            </a:r>
          </a:p>
          <a:p>
            <a:pPr marL="393192" lvl="1" indent="0">
              <a:buNone/>
            </a:pPr>
            <a:endParaRPr lang="en-US" dirty="0"/>
          </a:p>
          <a:p>
            <a:pPr lvl="1"/>
            <a:r>
              <a:rPr lang="en-US" dirty="0"/>
              <a:t>May not receive Letter grade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But an alternative option will give schools some freedom to “choose their accountability”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40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Eligibility Requirements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EEM</a:t>
            </a:r>
          </a:p>
          <a:p>
            <a:pPr lvl="1"/>
            <a:r>
              <a:rPr lang="en-US" dirty="0"/>
              <a:t>Unique entity code (building code)</a:t>
            </a:r>
          </a:p>
          <a:p>
            <a:pPr lvl="1"/>
            <a:r>
              <a:rPr lang="en-US" dirty="0"/>
              <a:t>Entity type is ISD/LEA/PSA school</a:t>
            </a:r>
          </a:p>
          <a:p>
            <a:pPr lvl="1"/>
            <a:r>
              <a:rPr lang="en-US" dirty="0"/>
              <a:t>School Emphasis is “Alternative Education”</a:t>
            </a:r>
          </a:p>
          <a:p>
            <a:pPr lvl="1"/>
            <a:r>
              <a:rPr lang="en-US" dirty="0"/>
              <a:t>Educational Settings Authorized includes “Alt”</a:t>
            </a:r>
          </a:p>
          <a:p>
            <a:pPr lvl="1"/>
            <a:r>
              <a:rPr lang="en-US" dirty="0"/>
              <a:t>Not identified as a SEE</a:t>
            </a:r>
          </a:p>
          <a:p>
            <a:r>
              <a:rPr lang="en-US" dirty="0"/>
              <a:t>MSDS</a:t>
            </a:r>
          </a:p>
          <a:p>
            <a:pPr lvl="1"/>
            <a:r>
              <a:rPr lang="en-US" dirty="0"/>
              <a:t>100% of students reported with alternative education code (9220) in Program Eligibility Participation section of Spring MSDS General collection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94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Accountability Options</a:t>
            </a:r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8677" y="1603332"/>
            <a:ext cx="6194645" cy="457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679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Proposed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69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/>
              <a:t>Possible single overall A-F letter grade or label; Pass/Fail for schools missing key data</a:t>
            </a:r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r>
              <a:rPr lang="en-US" dirty="0"/>
              <a:t> Based on performance in 6 areas: </a:t>
            </a:r>
          </a:p>
          <a:p>
            <a:pPr lvl="1"/>
            <a:r>
              <a:rPr lang="en-US" dirty="0"/>
              <a:t>Participation </a:t>
            </a:r>
          </a:p>
          <a:p>
            <a:pPr lvl="1"/>
            <a:r>
              <a:rPr lang="en-US" dirty="0"/>
              <a:t>Proficiency </a:t>
            </a:r>
          </a:p>
          <a:p>
            <a:pPr lvl="1"/>
            <a:r>
              <a:rPr lang="en-US" dirty="0"/>
              <a:t>Student growth </a:t>
            </a:r>
          </a:p>
          <a:p>
            <a:pPr lvl="1"/>
            <a:r>
              <a:rPr lang="en-US" dirty="0"/>
              <a:t>Student attainment </a:t>
            </a:r>
          </a:p>
          <a:p>
            <a:pPr lvl="1"/>
            <a:r>
              <a:rPr lang="en-US" dirty="0"/>
              <a:t>Chronic absenteeism </a:t>
            </a:r>
          </a:p>
          <a:p>
            <a:pPr lvl="1"/>
            <a:r>
              <a:rPr lang="en-US" dirty="0"/>
              <a:t>Student course completion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7824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Highlights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457200">
            <a:normAutofit/>
          </a:bodyPr>
          <a:lstStyle/>
          <a:p>
            <a:r>
              <a:rPr lang="en-US" dirty="0"/>
              <a:t>Letter grade or label for each indicator and student group with enough data</a:t>
            </a:r>
          </a:p>
          <a:p>
            <a:endParaRPr lang="en-US" sz="800" dirty="0"/>
          </a:p>
          <a:p>
            <a:r>
              <a:rPr lang="en-US" dirty="0"/>
              <a:t>Building-level only; districts will not receive labels but will have data included in a separate public transparency dashboard</a:t>
            </a:r>
          </a:p>
          <a:p>
            <a:endParaRPr lang="en-US" dirty="0"/>
          </a:p>
          <a:p>
            <a:r>
              <a:rPr lang="en-US" dirty="0"/>
              <a:t>Informational only indicators</a:t>
            </a:r>
          </a:p>
          <a:p>
            <a:pPr lvl="1"/>
            <a:r>
              <a:rPr lang="en-US" dirty="0"/>
              <a:t>Student groups meeting targets</a:t>
            </a:r>
          </a:p>
          <a:p>
            <a:pPr lvl="1"/>
            <a:r>
              <a:rPr lang="en-US" dirty="0"/>
              <a:t>Similar school performance comparison quadrant display of proficiency and growth</a:t>
            </a:r>
          </a:p>
          <a:p>
            <a:endParaRPr lang="en-US" sz="9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91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195" y="658367"/>
            <a:ext cx="2155723" cy="4887027"/>
          </a:xfrm>
        </p:spPr>
        <p:txBody>
          <a:bodyPr/>
          <a:lstStyle/>
          <a:p>
            <a:r>
              <a:rPr lang="en-US" dirty="0"/>
              <a:t>Possible Report Card Display</a:t>
            </a:r>
          </a:p>
        </p:txBody>
      </p:sp>
      <p:pic>
        <p:nvPicPr>
          <p:cNvPr id="4" name="Content Placeholder 3" descr="The screenshot shows:&#10;1. The school name and address&#10;2. The overall letter grade&#10;3. Informational only ratio of subgroups meeting targets&#10;4. New federal designation (Comprehensive Support, Additional Targeted Support, Targeted Support, or N/A)&#10;5. Student Proficiency letter grade&#10;6. Student Growth Proficiency letter grade&#10;7. Graduation Rate letter grade&#10;8. English Learner Progress letter grade&#10;9. School Quality letter grade&#10;10. Assessment participation letter grade&#10;11. Graphic showing the percentage weight of each indicator in determining the overall building letter grade&#10;12. Informational only performance comparison to similar schools quadrant display of proficiency and growth" title="Screenshot of possible report card display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7662" y="658367"/>
            <a:ext cx="8288594" cy="551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221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Label &amp; Index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42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DRAFT Overall Building Labels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94738" y="1719362"/>
            <a:ext cx="515906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Schools having Proficiency, Growth, Graduation Rate, or EL Progress indicator data will receive a Letter Grade or Label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Schools having only some combination of Participation, EL Participation, and/or School Quality indicator data will receive a Pass/Fail overall label</a:t>
            </a:r>
          </a:p>
        </p:txBody>
      </p:sp>
      <p:graphicFrame>
        <p:nvGraphicFramePr>
          <p:cNvPr id="4" name="Content Placeholder 3" descr="Letter grades will use a traditional scale.&#10;1. A is 90% to 100%&#10;2. B is 80% to less than 90%&#10;3. C is 70% to less than 80%&#10;4. D is 60% to less than 70%&#10;5. F is less than 60%&#10;&#10;Pass/Fail scale will be&#10;1. Pass is 60% to 100%&#10;2. Fail is less than 60%" title="Definition of Letter Grade and Pass/Fail scal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305791"/>
              </p:ext>
            </p:extLst>
          </p:nvPr>
        </p:nvGraphicFramePr>
        <p:xfrm>
          <a:off x="838200" y="1842194"/>
          <a:ext cx="497017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63">
                  <a:extLst>
                    <a:ext uri="{9D8B030D-6E8A-4147-A177-3AD203B41FA5}">
                      <a16:colId xmlns:a16="http://schemas.microsoft.com/office/drawing/2014/main" xmlns="" val="2149644295"/>
                    </a:ext>
                  </a:extLst>
                </a:gridCol>
                <a:gridCol w="3626009">
                  <a:extLst>
                    <a:ext uri="{9D8B030D-6E8A-4147-A177-3AD203B41FA5}">
                      <a16:colId xmlns:a16="http://schemas.microsoft.com/office/drawing/2014/main" xmlns="" val="16803465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Overall Label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Definition</a:t>
                      </a:r>
                    </a:p>
                    <a:p>
                      <a:r>
                        <a:rPr lang="en-US" sz="2800" b="1" dirty="0"/>
                        <a:t>(Percent of Target Met)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3743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/>
                        <a:t>90%</a:t>
                      </a:r>
                      <a:r>
                        <a:rPr lang="en-US" sz="2800" b="0" baseline="0" dirty="0"/>
                        <a:t> to 100%</a:t>
                      </a:r>
                      <a:endParaRPr lang="en-US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28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/>
                        <a:t>80% to</a:t>
                      </a:r>
                      <a:r>
                        <a:rPr lang="en-US" sz="2800" b="0" baseline="0" dirty="0"/>
                        <a:t> less than 90%</a:t>
                      </a:r>
                      <a:endParaRPr lang="en-US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3532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/>
                        <a:t>70% to less than 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4240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/>
                        <a:t>60% to less than 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5789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F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/>
                        <a:t>Less than</a:t>
                      </a:r>
                      <a:r>
                        <a:rPr lang="en-US" sz="2800" b="0" baseline="0" dirty="0"/>
                        <a:t> 60%</a:t>
                      </a:r>
                      <a:endParaRPr lang="en-US" sz="2800" b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97172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Pass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/>
                        <a:t>60% to 100%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400298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Fail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/>
                        <a:t>Less than 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7033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099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DRAFT Weighting of Indicators in Overall Index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6823" y="2163763"/>
            <a:ext cx="453281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Weights show the proportion of the overall label determined by an individual indicator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Missing indicators will have their weights distributed </a:t>
            </a:r>
            <a:r>
              <a:rPr lang="en-US" sz="2800" b="1" dirty="0"/>
              <a:t>proportionally</a:t>
            </a:r>
            <a:r>
              <a:rPr lang="en-US" sz="2800" dirty="0"/>
              <a:t> to the remaining indicators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graphicFrame>
        <p:nvGraphicFramePr>
          <p:cNvPr id="4" name="Content Placeholder 3" descr="This table shows the weight each indicator would have in determining the overall building letter grade.&#10;1. Growth 34%&#10;2. Proficiency 29%&#10;3. School Quality 14%&#10;4. Graduation Rate 10%&#10;5. English Learner (EL) Progress 10%&#10;6. Content Area Participation 2%&#10;7. English Learner (EL) Participation 1%" title="Indicator Weighting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118775"/>
              </p:ext>
            </p:extLst>
          </p:nvPr>
        </p:nvGraphicFramePr>
        <p:xfrm>
          <a:off x="838200" y="2163763"/>
          <a:ext cx="6307183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320">
                  <a:extLst>
                    <a:ext uri="{9D8B030D-6E8A-4147-A177-3AD203B41FA5}">
                      <a16:colId xmlns:a16="http://schemas.microsoft.com/office/drawing/2014/main" xmlns="" val="2149644295"/>
                    </a:ext>
                  </a:extLst>
                </a:gridCol>
                <a:gridCol w="1841863">
                  <a:extLst>
                    <a:ext uri="{9D8B030D-6E8A-4147-A177-3AD203B41FA5}">
                      <a16:colId xmlns:a16="http://schemas.microsoft.com/office/drawing/2014/main" xmlns="" val="16803465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Weight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3743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0917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Proficiency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28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Chronic</a:t>
                      </a:r>
                      <a:r>
                        <a:rPr lang="en-US" sz="2400" b="1" baseline="0" dirty="0"/>
                        <a:t> absenteeism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3532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Student</a:t>
                      </a:r>
                      <a:r>
                        <a:rPr lang="en-US" sz="2400" b="1" baseline="0" dirty="0"/>
                        <a:t> attainment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4240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Course</a:t>
                      </a:r>
                      <a:r>
                        <a:rPr lang="en-US" sz="2400" b="1" baseline="0" dirty="0"/>
                        <a:t> completion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5789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Participation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9126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385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064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Attainment-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dirty="0"/>
              <a:t>GED Completer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Completed Gen Ed with Certificate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Expected to Continue</a:t>
            </a:r>
            <a:br>
              <a:rPr lang="en-US" dirty="0"/>
            </a:b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Received Special Ed Completion Certificate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Special Ed- Reached Maximum 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591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Referent Group 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345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Referent Group- Preferred Weighting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Student Growth and Course Completion were ranked highly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Group differed on most other components, with Attendance particularly variable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Student Attainment, Climate/Culture, Achievement, Participation and Compliance were generally ranked lower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Preference for using additional years of data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6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from Referent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700" dirty="0"/>
              <a:t>Attendance: Traditional attendance measures are particularly difficult for alternative accountability- goal should be getting/keeping kids in school.</a:t>
            </a:r>
          </a:p>
          <a:p>
            <a:endParaRPr lang="en-US" sz="4700" dirty="0"/>
          </a:p>
          <a:p>
            <a:r>
              <a:rPr lang="en-US" sz="4700" dirty="0"/>
              <a:t>Assessments: State assessments are inadequate for alternate accountability proficiency measures; interest in local assessments.</a:t>
            </a:r>
          </a:p>
          <a:p>
            <a:endParaRPr lang="en-US" sz="4700" dirty="0"/>
          </a:p>
          <a:p>
            <a:r>
              <a:rPr lang="en-US" sz="4700" dirty="0"/>
              <a:t>Growth: Traditional metrics are problematic; local growth measures may be options.</a:t>
            </a:r>
          </a:p>
          <a:p>
            <a:endParaRPr lang="en-US" sz="4700" dirty="0"/>
          </a:p>
          <a:p>
            <a:r>
              <a:rPr lang="en-US" sz="4700" dirty="0"/>
              <a:t>Grad Rate: Broader completion rate instead of traditional graduation rate; maybe also use longer span (7-year cohort).</a:t>
            </a:r>
          </a:p>
          <a:p>
            <a:endParaRPr lang="en-US" sz="4700" dirty="0"/>
          </a:p>
          <a:p>
            <a:r>
              <a:rPr lang="en-US" sz="4700" dirty="0"/>
              <a:t>Climate: Interest in using some type of school climate surveys.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996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Climate Surveys: </a:t>
            </a:r>
            <a:r>
              <a:rPr lang="en-US" dirty="0" err="1"/>
              <a:t>MiSCAI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Michigan School Climate Assessment Instrument</a:t>
            </a:r>
          </a:p>
          <a:p>
            <a:pPr lvl="1"/>
            <a:endParaRPr lang="en-US" dirty="0"/>
          </a:p>
          <a:p>
            <a:pPr lvl="1"/>
            <a:r>
              <a:rPr lang="en-US" sz="2800" dirty="0"/>
              <a:t>The focus is more on the content, not the design.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Only 39 schools participated in the survey last year, but MDE is very eager to increase those numbers. </a:t>
            </a:r>
            <a:endParaRPr lang="en-US" sz="2800" b="1" dirty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Working with districts to learn about other climate surveys.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67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Data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/>
              <a:t>Drafting wider statewide survey to understand what alternative schools are using for local data?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What about “off the shelf” assessments that target the population?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What about postsecondary FAFSA data (data public at building level)?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5473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altLang="en-US" dirty="0"/>
          </a:p>
          <a:p>
            <a:pPr marL="114300" indent="0" algn="ctr">
              <a:buNone/>
            </a:pPr>
            <a:endParaRPr lang="en-US" altLang="en-US" dirty="0"/>
          </a:p>
          <a:p>
            <a:pPr marL="114300" indent="0">
              <a:buNone/>
            </a:pPr>
            <a:r>
              <a:rPr lang="en-US" altLang="en-US" sz="3600" dirty="0"/>
              <a:t>Alexander Schwarz</a:t>
            </a:r>
          </a:p>
          <a:p>
            <a:pPr marL="571500" indent="-457200"/>
            <a:r>
              <a:rPr lang="en-US" altLang="en-US" sz="3600" dirty="0">
                <a:hlinkClick r:id="rId2"/>
              </a:rPr>
              <a:t>schwarza@michigan.gov</a:t>
            </a:r>
            <a:endParaRPr lang="en-US" altLang="en-US" sz="3600" dirty="0"/>
          </a:p>
          <a:p>
            <a:pPr marL="571500" indent="-457200"/>
            <a:r>
              <a:rPr lang="en-US" altLang="en-US" sz="3600" dirty="0"/>
              <a:t>517-373-1292</a:t>
            </a:r>
          </a:p>
        </p:txBody>
      </p:sp>
    </p:spTree>
    <p:extLst>
      <p:ext uri="{BB962C8B-B14F-4D97-AF65-F5344CB8AC3E}">
        <p14:creationId xmlns:p14="http://schemas.microsoft.com/office/powerpoint/2010/main" val="112636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 on Timelines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b="1" dirty="0"/>
              <a:t>2016-17</a:t>
            </a:r>
            <a:r>
              <a:rPr lang="en-US" dirty="0"/>
              <a:t> accountability (Fall 2017) will be a pilot run of the new, opt-in proposed system</a:t>
            </a:r>
          </a:p>
          <a:p>
            <a:endParaRPr lang="en-US" dirty="0"/>
          </a:p>
          <a:p>
            <a:r>
              <a:rPr lang="en-US" b="1" dirty="0"/>
              <a:t>2017-18</a:t>
            </a:r>
            <a:r>
              <a:rPr lang="en-US" dirty="0"/>
              <a:t> accountability (Fall 2018) will be an operational run of the new, opt-in system</a:t>
            </a:r>
          </a:p>
        </p:txBody>
      </p:sp>
    </p:spTree>
    <p:extLst>
      <p:ext uri="{BB962C8B-B14F-4D97-AF65-F5344CB8AC3E}">
        <p14:creationId xmlns:p14="http://schemas.microsoft.com/office/powerpoint/2010/main" val="713811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 on Status of Proposed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stated above, this is a </a:t>
            </a:r>
            <a:r>
              <a:rPr lang="en-US" b="1" u="sng" dirty="0">
                <a:solidFill>
                  <a:srgbClr val="FF0000"/>
                </a:solidFill>
              </a:rPr>
              <a:t>PROPOSED</a:t>
            </a:r>
            <a:r>
              <a:rPr lang="en-US" dirty="0"/>
              <a:t> system, it is being finalized for submission.</a:t>
            </a:r>
          </a:p>
          <a:p>
            <a:endParaRPr lang="en-US" dirty="0"/>
          </a:p>
          <a:p>
            <a:r>
              <a:rPr lang="en-US" dirty="0"/>
              <a:t>Many elements are required by law and therefore cannot change.</a:t>
            </a:r>
          </a:p>
          <a:p>
            <a:endParaRPr lang="en-US" dirty="0"/>
          </a:p>
          <a:p>
            <a:r>
              <a:rPr lang="en-US" dirty="0"/>
              <a:t>Some elements are more subject to interpretation and were opened to public comment.</a:t>
            </a:r>
          </a:p>
        </p:txBody>
      </p:sp>
    </p:spTree>
    <p:extLst>
      <p:ext uri="{BB962C8B-B14F-4D97-AF65-F5344CB8AC3E}">
        <p14:creationId xmlns:p14="http://schemas.microsoft.com/office/powerpoint/2010/main" val="1147198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ESSA and Alternative Accountability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ESSA reduces the federal role in education accountability decisions.</a:t>
            </a:r>
          </a:p>
          <a:p>
            <a:endParaRPr lang="en-US" dirty="0"/>
          </a:p>
          <a:p>
            <a:r>
              <a:rPr lang="en-US" dirty="0"/>
              <a:t>ESSA eliminates many of the prescriptive requirements from NCLB and allows states greater leeway in designing their own accountability systems.</a:t>
            </a:r>
          </a:p>
          <a:p>
            <a:endParaRPr lang="en-US" dirty="0"/>
          </a:p>
          <a:p>
            <a:r>
              <a:rPr lang="en-US" dirty="0"/>
              <a:t>MI Alternative Accountability is part of our overall ESSA submission, and will parallel much of the logic of the ESSA Scorecard.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734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NCLB Requirements Continued Under ESSA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Annual assessment of all students grades 3-8 &amp; 11 in math &amp; ELA</a:t>
            </a:r>
          </a:p>
          <a:p>
            <a:pPr>
              <a:lnSpc>
                <a:spcPct val="150000"/>
              </a:lnSpc>
            </a:pPr>
            <a:r>
              <a:rPr lang="en-US" dirty="0"/>
              <a:t>Annual accountability reporting</a:t>
            </a:r>
          </a:p>
          <a:p>
            <a:pPr>
              <a:lnSpc>
                <a:spcPct val="150000"/>
              </a:lnSpc>
            </a:pPr>
            <a:r>
              <a:rPr lang="en-US" dirty="0"/>
              <a:t>Disaggregation of data by student groups</a:t>
            </a:r>
          </a:p>
          <a:p>
            <a:pPr>
              <a:lnSpc>
                <a:spcPct val="150000"/>
              </a:lnSpc>
            </a:pPr>
            <a:r>
              <a:rPr lang="en-US" dirty="0"/>
              <a:t>Minimum size of student group before data is disaggregated</a:t>
            </a:r>
          </a:p>
          <a:p>
            <a:pPr>
              <a:lnSpc>
                <a:spcPct val="150000"/>
              </a:lnSpc>
            </a:pPr>
            <a:r>
              <a:rPr lang="en-US" dirty="0"/>
              <a:t>Minimum time of enrollment before students’ results can be included</a:t>
            </a:r>
          </a:p>
        </p:txBody>
      </p:sp>
    </p:spTree>
    <p:extLst>
      <p:ext uri="{BB962C8B-B14F-4D97-AF65-F5344CB8AC3E}">
        <p14:creationId xmlns:p14="http://schemas.microsoft.com/office/powerpoint/2010/main" val="3792432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Accountability 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971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 vs. Traditional Accountability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Most alternative education-focused entities are not accountable through existing assessment based identifiers as most students are not present long enough to be considered FAY for those existing accountability systems.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Alternative education-focused entities may not have enough enrolled students at the time of the assessment snapshot to meet the minimum enrollment for other components of existing accountability.</a:t>
            </a:r>
          </a:p>
          <a:p>
            <a:endParaRPr lang="en-US" dirty="0"/>
          </a:p>
          <a:p>
            <a:r>
              <a:rPr lang="en-US" dirty="0"/>
              <a:t>With traditional accountability many schools aren’t measurable. We envision a system with further feedback and differentiation.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27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Entities Receive no Accountability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2,700 entities received a School ranking</a:t>
            </a:r>
          </a:p>
          <a:p>
            <a:endParaRPr lang="en-US" dirty="0"/>
          </a:p>
          <a:p>
            <a:r>
              <a:rPr lang="en-US" dirty="0"/>
              <a:t>3,400 entities received a Scorecard color</a:t>
            </a:r>
          </a:p>
          <a:p>
            <a:endParaRPr lang="en-US" dirty="0"/>
          </a:p>
          <a:p>
            <a:r>
              <a:rPr lang="en-US" dirty="0"/>
              <a:t>There are over 4,000 potentially eligible entities in Michigan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215697"/>
      </p:ext>
    </p:extLst>
  </p:cSld>
  <p:clrMapOvr>
    <a:masterClrMapping/>
  </p:clrMapOvr>
</p:sld>
</file>

<file path=ppt/theme/theme1.xml><?xml version="1.0" encoding="utf-8"?>
<a:theme xmlns:a="http://schemas.openxmlformats.org/drawingml/2006/main" name="MDE - Baile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DE - Bailey" id="{DF5F8823-C826-43FA-812D-5EFEB9C6AF72}" vid="{81129AE6-0FAE-4FEB-B7B1-D0C06A43B4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MDE - Bailey</Template>
  <TotalTime>3604</TotalTime>
  <Words>915</Words>
  <Application>Microsoft Office PowerPoint</Application>
  <PresentationFormat>Custom</PresentationFormat>
  <Paragraphs>172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MDE - Bailey</vt:lpstr>
      <vt:lpstr>Accountability for Alternative Schools</vt:lpstr>
      <vt:lpstr>Introduction</vt:lpstr>
      <vt:lpstr>Clarification on Timelines</vt:lpstr>
      <vt:lpstr>Clarification on Status of Proposed System</vt:lpstr>
      <vt:lpstr>ESSA and Alternative Accountability</vt:lpstr>
      <vt:lpstr>NCLB Requirements Continued Under ESSA</vt:lpstr>
      <vt:lpstr>Alternative Accountability Overview</vt:lpstr>
      <vt:lpstr>Alternative vs. Traditional Accountability</vt:lpstr>
      <vt:lpstr>Many Entities Receive no Accountability</vt:lpstr>
      <vt:lpstr>Accountability Implications</vt:lpstr>
      <vt:lpstr>Proposed Eligibility Requirements</vt:lpstr>
      <vt:lpstr>Accountability Options</vt:lpstr>
      <vt:lpstr>Overview of the Proposed System</vt:lpstr>
      <vt:lpstr>System Highlights</vt:lpstr>
      <vt:lpstr>System Highlights (continued)</vt:lpstr>
      <vt:lpstr>Possible Report Card Display</vt:lpstr>
      <vt:lpstr>Overall Label &amp; Index</vt:lpstr>
      <vt:lpstr>DRAFT Overall Building Labels</vt:lpstr>
      <vt:lpstr>DRAFT Weighting of Indicators in Overall Index</vt:lpstr>
      <vt:lpstr>Student Attainment- Definitions</vt:lpstr>
      <vt:lpstr>Referent Group Overview</vt:lpstr>
      <vt:lpstr>Referent Group- Preferred Weighting</vt:lpstr>
      <vt:lpstr>Feedback from Referent Group</vt:lpstr>
      <vt:lpstr>School Climate Surveys: MiSCAI</vt:lpstr>
      <vt:lpstr>Local Data Sources</vt:lpstr>
      <vt:lpstr>Questions? Comments?</vt:lpstr>
    </vt:vector>
  </TitlesOfParts>
  <Company>State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Bailey, Chad (MDE)</dc:creator>
  <cp:lastModifiedBy>MACAE Office</cp:lastModifiedBy>
  <cp:revision>174</cp:revision>
  <cp:lastPrinted>2017-05-18T14:57:08Z</cp:lastPrinted>
  <dcterms:created xsi:type="dcterms:W3CDTF">2016-08-22T17:42:28Z</dcterms:created>
  <dcterms:modified xsi:type="dcterms:W3CDTF">2017-05-22T13:42:39Z</dcterms:modified>
</cp:coreProperties>
</file>